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8" r:id="rId6"/>
    <p:sldId id="261" r:id="rId7"/>
    <p:sldId id="262" r:id="rId8"/>
    <p:sldId id="263" r:id="rId9"/>
    <p:sldId id="264" r:id="rId10"/>
    <p:sldId id="270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1" autoAdjust="0"/>
    <p:restoredTop sz="84252" autoAdjust="0"/>
  </p:normalViewPr>
  <p:slideViewPr>
    <p:cSldViewPr snapToGrid="0">
      <p:cViewPr>
        <p:scale>
          <a:sx n="68" d="100"/>
          <a:sy n="68" d="100"/>
        </p:scale>
        <p:origin x="1032" y="20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23CF5D-32DD-430B-AD8A-0399F706F811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84BCF-DCB2-439B-9560-A371912E2F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117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GPT, BERT</a:t>
            </a:r>
            <a:r>
              <a:rPr lang="ko-KR" altLang="en-US" dirty="0"/>
              <a:t>의 </a:t>
            </a:r>
            <a:r>
              <a:rPr lang="en-US" altLang="ko-KR" dirty="0"/>
              <a:t>T</a:t>
            </a:r>
            <a:r>
              <a:rPr lang="ko-KR" altLang="en-US" dirty="0"/>
              <a:t>를 뜻하는 트랜스포머가 무엇인가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ViT</a:t>
            </a:r>
            <a:r>
              <a:rPr lang="en-US" altLang="ko-KR" dirty="0"/>
              <a:t>,</a:t>
            </a:r>
            <a:r>
              <a:rPr lang="ko-KR" altLang="en-US" dirty="0"/>
              <a:t> 비전 트랜스포머의 트랜스포머가 무엇인가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4BCF-DCB2-439B-9560-A371912E2FD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673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2017</a:t>
            </a:r>
            <a:r>
              <a:rPr lang="ko-KR" altLang="en-US" dirty="0"/>
              <a:t>년에 구글에서 나온 논문으로 트랜스포머 </a:t>
            </a:r>
            <a:r>
              <a:rPr lang="ko-KR" altLang="en-US" dirty="0" err="1"/>
              <a:t>아키텍쳐를</a:t>
            </a:r>
            <a:r>
              <a:rPr lang="ko-KR" altLang="en-US" dirty="0"/>
              <a:t> 처음 설명합니다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구조에 대한 중요 논점은 </a:t>
            </a:r>
            <a:r>
              <a:rPr lang="en-US" altLang="ko-KR" dirty="0"/>
              <a:t>“</a:t>
            </a:r>
            <a:r>
              <a:rPr lang="ko-KR" altLang="en-US" dirty="0"/>
              <a:t>기존의 </a:t>
            </a:r>
            <a:r>
              <a:rPr lang="en-US" altLang="ko-KR" sz="1200" dirty="0"/>
              <a:t>seq2seq </a:t>
            </a:r>
            <a:r>
              <a:rPr lang="ko-KR" altLang="en-US" sz="1200" dirty="0"/>
              <a:t>구조의 인코더</a:t>
            </a:r>
            <a:r>
              <a:rPr lang="en-US" altLang="ko-KR" sz="1200" dirty="0"/>
              <a:t> – </a:t>
            </a:r>
            <a:r>
              <a:rPr lang="ko-KR" altLang="en-US" sz="1200" dirty="0" err="1"/>
              <a:t>디코더를</a:t>
            </a:r>
            <a:r>
              <a:rPr lang="ko-KR" altLang="en-US" sz="1200" dirty="0"/>
              <a:t> 따르면서도 </a:t>
            </a:r>
            <a:r>
              <a:rPr lang="en-US" altLang="ko-KR" sz="1200" dirty="0"/>
              <a:t>RNN</a:t>
            </a:r>
            <a:r>
              <a:rPr lang="ko-KR" altLang="en-US" sz="1200" dirty="0"/>
              <a:t>을 사용하지 않고 </a:t>
            </a:r>
            <a:r>
              <a:rPr lang="ko-KR" altLang="en-US" sz="1200" dirty="0" err="1"/>
              <a:t>어텐션으로만</a:t>
            </a:r>
            <a:r>
              <a:rPr lang="ko-KR" altLang="en-US" sz="1200" dirty="0"/>
              <a:t> 구현한다</a:t>
            </a:r>
            <a:r>
              <a:rPr lang="en-US" altLang="ko-KR" sz="1200" dirty="0"/>
              <a:t>.” 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RNN</a:t>
            </a:r>
            <a:r>
              <a:rPr lang="ko-KR" altLang="en-US" dirty="0"/>
              <a:t>이란 데이터를  순차적으로 은닉층에 한 번에 한 단계씩 전달하는 네트워크를 말합니다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Seq2seq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이 </a:t>
            </a:r>
            <a:r>
              <a:rPr lang="en-US" altLang="ko-KR" dirty="0"/>
              <a:t>RNN </a:t>
            </a:r>
            <a:r>
              <a:rPr lang="ko-KR" altLang="en-US" dirty="0"/>
              <a:t>두 개가 각각 </a:t>
            </a:r>
            <a:r>
              <a:rPr lang="en-US" altLang="ko-KR" dirty="0"/>
              <a:t>encoder, decoder</a:t>
            </a:r>
            <a:r>
              <a:rPr lang="ko-KR" altLang="en-US" dirty="0"/>
              <a:t>의 모듈을 구성합니다</a:t>
            </a:r>
            <a:r>
              <a:rPr lang="en-US" altLang="ko-KR" dirty="0"/>
              <a:t>. </a:t>
            </a:r>
            <a:r>
              <a:rPr lang="ko-KR" altLang="en-US" dirty="0"/>
              <a:t>인코더에는 인풋</a:t>
            </a:r>
            <a:r>
              <a:rPr lang="en-US" altLang="ko-KR" dirty="0"/>
              <a:t>, </a:t>
            </a:r>
            <a:r>
              <a:rPr lang="ko-KR" altLang="en-US" dirty="0" err="1"/>
              <a:t>디코더에서</a:t>
            </a:r>
            <a:r>
              <a:rPr lang="ko-KR" altLang="en-US" dirty="0"/>
              <a:t> </a:t>
            </a:r>
            <a:r>
              <a:rPr lang="ko-KR" altLang="en-US" dirty="0" err="1"/>
              <a:t>아풋이</a:t>
            </a:r>
            <a:r>
              <a:rPr lang="ko-KR" altLang="en-US" dirty="0"/>
              <a:t> 출력됩니다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RNN</a:t>
            </a:r>
            <a:r>
              <a:rPr lang="ko-KR" altLang="en-US" dirty="0"/>
              <a:t>의 단점은 토큰을 순차적으로 </a:t>
            </a:r>
            <a:r>
              <a:rPr lang="ko-KR" altLang="en-US" dirty="0" err="1"/>
              <a:t>처리해야되는</a:t>
            </a:r>
            <a:r>
              <a:rPr lang="ko-KR" altLang="en-US" dirty="0"/>
              <a:t> 메커니즘으로 인해 병렬 연산이 어려워 연산이 느리고 기울기 소실이 발생한다는 문제점이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그래서 </a:t>
            </a:r>
            <a:r>
              <a:rPr lang="ko-KR" altLang="en-US" dirty="0" err="1"/>
              <a:t>어텐션으로</a:t>
            </a:r>
            <a:r>
              <a:rPr lang="ko-KR" altLang="en-US" dirty="0"/>
              <a:t> 대체되었습니다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4BCF-DCB2-439B-9560-A371912E2FD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997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트랜스포머는 시퀀스의 모든 단어의 관계를 한 번에 계산합니다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언어 번역에 사용한다 하면 훈련할 때는 영어 문장을 인코더에 주입하고 해당하는 스페인어 번역을 </a:t>
            </a:r>
            <a:r>
              <a:rPr lang="ko-KR" altLang="en-US" dirty="0" err="1"/>
              <a:t>디코더에</a:t>
            </a:r>
            <a:r>
              <a:rPr lang="ko-KR" altLang="en-US" dirty="0"/>
              <a:t> 공급합니다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포지셔널</a:t>
            </a:r>
            <a:r>
              <a:rPr lang="ko-KR" altLang="en-US" dirty="0"/>
              <a:t> </a:t>
            </a:r>
            <a:r>
              <a:rPr lang="ko-KR" altLang="en-US" dirty="0" err="1"/>
              <a:t>임베딩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합성층이나 순환층이 없기 때문에 토큰의 순서를 기억하고자 위치에 따른 정보를 </a:t>
            </a:r>
            <a:r>
              <a:rPr lang="ko-KR" altLang="en-US" dirty="0" err="1"/>
              <a:t>임베딩</a:t>
            </a:r>
            <a:r>
              <a:rPr lang="ko-KR" altLang="en-US" dirty="0"/>
              <a:t> 시켜줍니다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마스크드</a:t>
            </a:r>
            <a:r>
              <a:rPr lang="ko-KR" altLang="en-US" dirty="0"/>
              <a:t> 멀티 헤드 </a:t>
            </a:r>
            <a:r>
              <a:rPr lang="ko-KR" altLang="en-US" dirty="0" err="1"/>
              <a:t>어텐션도</a:t>
            </a:r>
            <a:r>
              <a:rPr lang="ko-KR" altLang="en-US" dirty="0"/>
              <a:t> 멀티 헤드 </a:t>
            </a:r>
            <a:r>
              <a:rPr lang="ko-KR" altLang="en-US" dirty="0" err="1"/>
              <a:t>어텐션과</a:t>
            </a:r>
            <a:r>
              <a:rPr lang="ko-KR" altLang="en-US" dirty="0"/>
              <a:t> 같지만 한 단어를 처리할 때 그 뒤에 있는 단어는 보지 않습니다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4BCF-DCB2-439B-9560-A371912E2FD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31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훈련 가능한 메모리 검색 시스템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인코더가 </a:t>
            </a:r>
            <a:r>
              <a:rPr lang="ko-KR" altLang="en-US" dirty="0" err="1"/>
              <a:t>딕셔너리를</a:t>
            </a:r>
            <a:r>
              <a:rPr lang="ko-KR" altLang="en-US" dirty="0"/>
              <a:t> 만들고 </a:t>
            </a:r>
            <a:r>
              <a:rPr lang="ko-KR" altLang="en-US" dirty="0" err="1"/>
              <a:t>디코더가</a:t>
            </a:r>
            <a:r>
              <a:rPr lang="ko-KR" altLang="en-US" dirty="0"/>
              <a:t> </a:t>
            </a:r>
            <a:r>
              <a:rPr lang="en-US" altLang="ko-KR" dirty="0"/>
              <a:t>key</a:t>
            </a:r>
            <a:r>
              <a:rPr lang="ko-KR" altLang="en-US" dirty="0"/>
              <a:t>에 해당하는 </a:t>
            </a:r>
            <a:r>
              <a:rPr lang="en-US" altLang="ko-KR" dirty="0"/>
              <a:t>value</a:t>
            </a:r>
            <a:r>
              <a:rPr lang="ko-KR" altLang="en-US" dirty="0"/>
              <a:t>를 찾는 것과 비슷합니다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엄밀히 말하면 키를 나타내는 토큰이 없고 훈련 중에 </a:t>
            </a:r>
            <a:r>
              <a:rPr lang="ko-KR" altLang="en-US" dirty="0" err="1"/>
              <a:t>이런한</a:t>
            </a:r>
            <a:r>
              <a:rPr lang="ko-KR" altLang="en-US" dirty="0"/>
              <a:t> 개념을 학습한 </a:t>
            </a:r>
            <a:r>
              <a:rPr lang="ko-KR" altLang="en-US" dirty="0" err="1"/>
              <a:t>벡터화된</a:t>
            </a:r>
            <a:r>
              <a:rPr lang="ko-KR" altLang="en-US" dirty="0"/>
              <a:t> 표현을 가지고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Q: Query: </a:t>
            </a:r>
            <a:r>
              <a:rPr lang="ko-KR" altLang="en-US" dirty="0"/>
              <a:t>현재의 </a:t>
            </a:r>
            <a:r>
              <a:rPr lang="ko-KR" altLang="en-US" dirty="0" err="1"/>
              <a:t>히든</a:t>
            </a:r>
            <a:r>
              <a:rPr lang="ko-KR" altLang="en-US" dirty="0"/>
              <a:t> </a:t>
            </a:r>
            <a:r>
              <a:rPr lang="ko-KR" altLang="en-US" dirty="0" err="1"/>
              <a:t>스테이트</a:t>
            </a:r>
            <a:r>
              <a:rPr lang="ko-KR" altLang="en-US" dirty="0"/>
              <a:t> 값</a:t>
            </a:r>
            <a:r>
              <a:rPr lang="en-US" altLang="ko-KR" dirty="0"/>
              <a:t>, </a:t>
            </a:r>
            <a:r>
              <a:rPr lang="ko-KR" altLang="en-US" dirty="0"/>
              <a:t>검색어를 말하고</a:t>
            </a:r>
            <a:endParaRPr lang="en-US" altLang="ko-KR" dirty="0"/>
          </a:p>
          <a:p>
            <a:r>
              <a:rPr lang="en-US" altLang="ko-KR" dirty="0"/>
              <a:t>K:</a:t>
            </a:r>
            <a:r>
              <a:rPr lang="ko-KR" altLang="en-US" dirty="0"/>
              <a:t> </a:t>
            </a:r>
            <a:r>
              <a:rPr lang="en-US" altLang="ko-KR" dirty="0"/>
              <a:t>Key</a:t>
            </a:r>
            <a:r>
              <a:rPr lang="ko-KR" altLang="en-US" dirty="0"/>
              <a:t>는 </a:t>
            </a:r>
            <a:r>
              <a:rPr lang="ko-KR" altLang="en-US" dirty="0" err="1"/>
              <a:t>히든</a:t>
            </a:r>
            <a:r>
              <a:rPr lang="ko-KR" altLang="en-US" dirty="0"/>
              <a:t> </a:t>
            </a:r>
            <a:r>
              <a:rPr lang="ko-KR" altLang="en-US" dirty="0" err="1"/>
              <a:t>스테이트와</a:t>
            </a:r>
            <a:r>
              <a:rPr lang="ko-KR" altLang="en-US" dirty="0"/>
              <a:t> 영향을 주고 받는 값</a:t>
            </a:r>
            <a:r>
              <a:rPr lang="en-US" altLang="ko-KR" dirty="0"/>
              <a:t>, </a:t>
            </a:r>
            <a:r>
              <a:rPr lang="ko-KR" altLang="en-US" dirty="0"/>
              <a:t>주변 토큰들입니다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V: Value</a:t>
            </a:r>
            <a:r>
              <a:rPr lang="ko-KR" altLang="en-US" dirty="0"/>
              <a:t>는 각 토큰에 대한 새로운 정보입니다</a:t>
            </a:r>
            <a:r>
              <a:rPr lang="en-US" altLang="ko-KR" dirty="0"/>
              <a:t>. </a:t>
            </a:r>
            <a:r>
              <a:rPr lang="ko-KR" altLang="en-US" dirty="0" err="1"/>
              <a:t>가중합되어</a:t>
            </a:r>
            <a:r>
              <a:rPr lang="ko-KR" altLang="en-US" dirty="0"/>
              <a:t> 주는 벡터입니다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스케일링 해주는 이유는 소프트 맥스 함수의 기울기 소실 문제를 완화시키기 </a:t>
            </a:r>
            <a:r>
              <a:rPr lang="ko-KR" altLang="en-US" dirty="0" err="1"/>
              <a:t>위함입니다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소프트맥스</a:t>
            </a:r>
            <a:r>
              <a:rPr lang="ko-KR" altLang="en-US" dirty="0"/>
              <a:t> 함수는 각 토큰들이 문장에서 위치하는 확률적 분포를 나타내게 주는 함수입니다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4BCF-DCB2-439B-9560-A371912E2FD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774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타임 스텝에서 인코더의 마지막 은닉 상태와 이전 </a:t>
            </a:r>
            <a:r>
              <a:rPr lang="ko-KR" altLang="en-US" dirty="0" err="1"/>
              <a:t>스탭의</a:t>
            </a:r>
            <a:r>
              <a:rPr lang="ko-KR" altLang="en-US" dirty="0"/>
              <a:t> 타깃 단어만 </a:t>
            </a:r>
            <a:r>
              <a:rPr lang="ko-KR" altLang="en-US" dirty="0" err="1"/>
              <a:t>디코더에</a:t>
            </a:r>
            <a:r>
              <a:rPr lang="ko-KR" altLang="en-US" dirty="0"/>
              <a:t> 보내는 것이 아니라 인코더의 모든 출력을 </a:t>
            </a:r>
            <a:r>
              <a:rPr lang="ko-KR" altLang="en-US" dirty="0" err="1"/>
              <a:t>디코더로</a:t>
            </a:r>
            <a:r>
              <a:rPr lang="ko-KR" altLang="en-US" dirty="0"/>
              <a:t> 전송합니다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각 타임 스텝에서 </a:t>
            </a:r>
            <a:r>
              <a:rPr lang="ko-KR" altLang="en-US" dirty="0" err="1"/>
              <a:t>디코더는</a:t>
            </a:r>
            <a:r>
              <a:rPr lang="ko-KR" altLang="en-US" dirty="0"/>
              <a:t> 모든 인코더 출력의 가중치 합을 계산합니다</a:t>
            </a:r>
            <a:r>
              <a:rPr lang="en-US" altLang="ko-KR" dirty="0"/>
              <a:t>. </a:t>
            </a:r>
            <a:r>
              <a:rPr lang="ko-KR" altLang="en-US" dirty="0"/>
              <a:t>전송할 때 주의를 집중할</a:t>
            </a:r>
            <a:r>
              <a:rPr lang="en-US" altLang="ko-KR" dirty="0"/>
              <a:t>, attention</a:t>
            </a:r>
            <a:r>
              <a:rPr lang="ko-KR" altLang="en-US" dirty="0"/>
              <a:t>할 단어를 결정합니다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4BCF-DCB2-439B-9560-A371912E2FD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253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디코더</a:t>
            </a:r>
            <a:r>
              <a:rPr lang="ko-KR" altLang="en-US" dirty="0"/>
              <a:t> 출력 </a:t>
            </a:r>
            <a:r>
              <a:rPr lang="en-US" altLang="ko-KR" dirty="0"/>
              <a:t>(</a:t>
            </a:r>
            <a:r>
              <a:rPr lang="ko-KR" altLang="en-US" dirty="0"/>
              <a:t>각 쿼리</a:t>
            </a:r>
            <a:r>
              <a:rPr lang="en-US" altLang="ko-KR" dirty="0"/>
              <a:t>) </a:t>
            </a:r>
            <a:r>
              <a:rPr lang="ko-KR" altLang="en-US" dirty="0"/>
              <a:t>에 대해 </a:t>
            </a:r>
            <a:r>
              <a:rPr lang="ko-KR" altLang="en-US" dirty="0" err="1"/>
              <a:t>어텐션</a:t>
            </a:r>
            <a:r>
              <a:rPr lang="ko-KR" altLang="en-US" dirty="0"/>
              <a:t> 층은 </a:t>
            </a:r>
            <a:r>
              <a:rPr lang="ko-KR" altLang="en-US" dirty="0" err="1"/>
              <a:t>디코더</a:t>
            </a:r>
            <a:r>
              <a:rPr lang="ko-KR" altLang="en-US" dirty="0"/>
              <a:t> 출력과 가장 유사한 인코더 출력 </a:t>
            </a:r>
            <a:r>
              <a:rPr lang="en-US" altLang="ko-KR" dirty="0"/>
              <a:t>(</a:t>
            </a:r>
            <a:r>
              <a:rPr lang="ko-KR" altLang="en-US" dirty="0"/>
              <a:t>키</a:t>
            </a:r>
            <a:r>
              <a:rPr lang="en-US" altLang="ko-KR" dirty="0"/>
              <a:t>/</a:t>
            </a:r>
            <a:r>
              <a:rPr lang="ko-KR" altLang="en-US" dirty="0"/>
              <a:t>값</a:t>
            </a:r>
            <a:r>
              <a:rPr lang="en-US" altLang="ko-KR" dirty="0"/>
              <a:t>) </a:t>
            </a:r>
            <a:r>
              <a:rPr lang="ko-KR" altLang="en-US" dirty="0"/>
              <a:t>의 가중치 합을 반환한다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트랜스포머는 </a:t>
            </a:r>
            <a:r>
              <a:rPr lang="ko-KR" altLang="en-US" dirty="0" err="1"/>
              <a:t>합성곱</a:t>
            </a:r>
            <a:r>
              <a:rPr lang="ko-KR" altLang="en-US" dirty="0"/>
              <a:t> 신경망처럼 귀납적 편향 </a:t>
            </a:r>
            <a:r>
              <a:rPr lang="en-US" altLang="ko-KR" dirty="0"/>
              <a:t>inductive bias </a:t>
            </a:r>
            <a:r>
              <a:rPr lang="ko-KR" altLang="en-US" dirty="0"/>
              <a:t>이 많지 않기 때문에 </a:t>
            </a:r>
            <a:r>
              <a:rPr lang="en-US" altLang="ko-KR" dirty="0" err="1"/>
              <a:t>cnn</a:t>
            </a:r>
            <a:r>
              <a:rPr lang="ko-KR" altLang="en-US" dirty="0"/>
              <a:t>이 암묵적으로 가정하는 것을 학습하는 것과 비슷하게 해주기 위해서 추가 데이터가 필요합니다</a:t>
            </a:r>
            <a:endParaRPr lang="en-US" altLang="ko-KR" dirty="0"/>
          </a:p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4BCF-DCB2-439B-9560-A371912E2FD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70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일에 발표된 </a:t>
            </a:r>
            <a:r>
              <a:rPr lang="en-US" altLang="ko-KR" dirty="0"/>
              <a:t>Sora </a:t>
            </a:r>
            <a:r>
              <a:rPr lang="ko-KR" altLang="en-US" dirty="0"/>
              <a:t>역시 트랜스포머 아키텍처를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텍스트 투 비디오 모델로 </a:t>
            </a:r>
            <a:r>
              <a:rPr lang="ko-KR" altLang="en-US" dirty="0" err="1"/>
              <a:t>괴장히</a:t>
            </a:r>
            <a:r>
              <a:rPr lang="ko-KR" altLang="en-US" dirty="0"/>
              <a:t> 사실적인 영상을 제공하고 있기 때문에 크게 각광받고 있습니다</a:t>
            </a:r>
            <a:r>
              <a:rPr lang="en-US" altLang="ko-KR" dirty="0"/>
              <a:t>.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4BCF-DCB2-439B-9560-A371912E2FD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61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6E495-EEE0-9EB1-FBD5-EDE96B7C8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24E1F7-44EE-1713-5B6E-E08912C51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8B079-6E2F-0DD7-63A5-0C64A5EF9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6B6F77-DCBD-5DF5-821F-4FB1D1994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E57A00-CF7C-22B7-9D2B-5F868945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81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851B0-B1E3-71F0-1656-2D3C8955C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CD35CD-98F9-C485-FC48-4112FF136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0FFDEF-EE1A-87DC-4A30-777A15E9E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A5A9E9-AE70-362D-D6FA-210FF23CF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3D19C5-F1F5-12E6-C626-A8B37D3F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066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4F7D64-940C-24F2-5682-3354A25E2E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1DDADB-C3F0-7251-CB73-6C55AF7E8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C7862A-D7EC-D9A7-93EE-BDA7EFE15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3196DB-0C92-C838-D7EA-8DC0B405E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B4B5E8-CCA6-F516-1E9F-FA77519F1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049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5B9E5-35A8-38CF-D790-0AC5E972D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ACA6B5-42CB-EA11-04B9-7789C3140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6D2773-C3D7-8F45-5985-FA140D92B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A990A2-B055-467E-1FB7-316D0CA4A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411177-8816-6CF7-2272-8819F808F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86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DF8BF2-FDB3-74B4-B1FF-14DCD928A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442C2D-AEF5-9B40-81AB-6617BD62D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48825C-DDBC-683B-C805-E88CF7FD6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59DC38-5620-8B85-D922-A333D3692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A80239-9C99-AF9A-877C-657B797A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414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8A976-671D-03D4-C794-913518354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D94349-E26A-F57C-47DF-49E538256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A8D3D6-A4C7-25C7-4AA7-BA6863428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81A93E-45A8-6425-DE0D-D247C8259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FC63BA-F097-3B8A-4200-5416B335E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360D87-0EEF-5D49-DC42-77F34C512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24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0D91C1-8829-3B0D-0084-AF87E539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A66AA7-734E-0596-8DE0-248586C2C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9B7241-2586-E048-66DF-B9015D41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5A4B49-379E-2833-5EEA-09DC88037B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7BEB44-ABBB-0E25-A252-120E82DDD2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2739715-43BB-99DC-FF11-160C934FD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41D1703-F718-5448-46E4-C5667B67A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7D9959-62E4-0A66-D917-08F60EEE5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729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A579E-6C40-D061-6256-2F69112B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74FD26-4956-4B84-663B-82EC224A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1F31EA-2D2D-9C33-328D-EC878476A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9FCFA4-55AB-05D5-9461-B5CF5B41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888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756122-4FA6-E29E-C32B-9C2C4A65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F24D9A-356B-A80D-56BF-69966572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A76AC4-174C-FDDF-102F-019D3F067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002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033E8-BF34-543C-B29C-90B4262B4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AFFB5D-6A8E-15E7-EC68-F76BF83C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A2D096-F07D-D3D1-1B07-A047DFFBB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AB4C3D-AA51-2125-29C8-74229C778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0BAA61-9272-1856-8844-1F6B87A5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FD5CF7-DE5A-1373-7CA8-90993BF39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674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E482E-8051-A2EC-56CF-ABD32624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1DF76E-CFC3-10DE-8A9F-349BBDB1F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E6A711-F8C8-6FD4-9992-9E274C459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ACA5DE-6A76-0426-2C91-4BF6D4A32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E68A2C-E203-39A2-11BB-D0FD891D5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1927D8-D8FD-5ED5-B142-10815F598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818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CAEB526-3131-28F0-CEC1-8F8B71E32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DF5532-B915-61BE-0541-568B28E21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FBBB1F-457A-F5FB-5954-D492C4BB5C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AD48D-FAB9-44BD-8E68-F62ED02A8892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C07C84-A8B0-258B-8737-F5EC5A9F0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CF5B57-142B-2214-BC1E-A8C8AC299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78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BF76F126-0A4F-46B8-9B2B-8C3F765120EB}"/>
              </a:ext>
            </a:extLst>
          </p:cNvPr>
          <p:cNvSpPr>
            <a:spLocks noGrp="1"/>
          </p:cNvSpPr>
          <p:nvPr/>
        </p:nvSpPr>
        <p:spPr>
          <a:xfrm>
            <a:off x="7194369" y="5471983"/>
            <a:ext cx="3659776" cy="95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solidFill>
                  <a:srgbClr val="002C62"/>
                </a:solidFill>
              </a:rPr>
              <a:t>홍익대학교 컴퓨터공학과</a:t>
            </a:r>
            <a:endParaRPr lang="en-US" altLang="ko-KR" b="1" dirty="0">
              <a:solidFill>
                <a:srgbClr val="002C62"/>
              </a:solidFill>
            </a:endParaRPr>
          </a:p>
          <a:p>
            <a:pPr algn="l"/>
            <a:r>
              <a:rPr lang="en-US" altLang="ko-KR" b="1" dirty="0">
                <a:solidFill>
                  <a:srgbClr val="002C62"/>
                </a:solidFill>
              </a:rPr>
              <a:t>C135283</a:t>
            </a:r>
            <a:r>
              <a:rPr lang="ko-KR" altLang="en-US" b="1" dirty="0">
                <a:solidFill>
                  <a:srgbClr val="002C62"/>
                </a:solidFill>
              </a:rPr>
              <a:t> 이수현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13F9BE-5F3C-4D5A-BFBB-DE9EB00A9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89" y="426257"/>
            <a:ext cx="925285" cy="9315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A5E8C29-A238-4DD7-B7C5-335AFB9E0EF2}"/>
              </a:ext>
            </a:extLst>
          </p:cNvPr>
          <p:cNvSpPr/>
          <p:nvPr/>
        </p:nvSpPr>
        <p:spPr>
          <a:xfrm flipH="1">
            <a:off x="7106196" y="5448056"/>
            <a:ext cx="45719" cy="959758"/>
          </a:xfrm>
          <a:prstGeom prst="rect">
            <a:avLst/>
          </a:prstGeom>
          <a:solidFill>
            <a:srgbClr val="002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C45586EF-81E0-4B12-8A46-641BCC367D02}"/>
              </a:ext>
            </a:extLst>
          </p:cNvPr>
          <p:cNvSpPr txBox="1">
            <a:spLocks/>
          </p:cNvSpPr>
          <p:nvPr/>
        </p:nvSpPr>
        <p:spPr>
          <a:xfrm>
            <a:off x="176711" y="2029207"/>
            <a:ext cx="3659776" cy="40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solidFill>
                  <a:srgbClr val="002C62"/>
                </a:solidFill>
              </a:rPr>
              <a:t>2024</a:t>
            </a:r>
            <a:r>
              <a:rPr lang="ko-KR" altLang="en-US" sz="1600" b="1" dirty="0">
                <a:solidFill>
                  <a:srgbClr val="002C62"/>
                </a:solidFill>
              </a:rPr>
              <a:t>년 </a:t>
            </a:r>
            <a:r>
              <a:rPr lang="en-US" altLang="ko-KR" sz="1600" b="1" dirty="0">
                <a:solidFill>
                  <a:srgbClr val="002C62"/>
                </a:solidFill>
              </a:rPr>
              <a:t>2</a:t>
            </a:r>
            <a:r>
              <a:rPr lang="ko-KR" altLang="en-US" sz="1600" b="1" dirty="0">
                <a:solidFill>
                  <a:srgbClr val="002C62"/>
                </a:solidFill>
              </a:rPr>
              <a:t>월 </a:t>
            </a:r>
            <a:r>
              <a:rPr lang="en-US" altLang="ko-KR" sz="1600" b="1" dirty="0">
                <a:solidFill>
                  <a:srgbClr val="002C62"/>
                </a:solidFill>
              </a:rPr>
              <a:t>26</a:t>
            </a:r>
            <a:r>
              <a:rPr lang="ko-KR" altLang="en-US" sz="1600" b="1" dirty="0">
                <a:solidFill>
                  <a:srgbClr val="002C62"/>
                </a:solidFill>
              </a:rPr>
              <a:t>일</a:t>
            </a:r>
            <a:endParaRPr lang="en-US" altLang="ko-KR" sz="1600" b="1" dirty="0">
              <a:solidFill>
                <a:srgbClr val="002C62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500BC8-BD81-46C1-9DB9-8BCC851C5446}"/>
              </a:ext>
            </a:extLst>
          </p:cNvPr>
          <p:cNvSpPr/>
          <p:nvPr/>
        </p:nvSpPr>
        <p:spPr>
          <a:xfrm>
            <a:off x="0" y="2409371"/>
            <a:ext cx="12192000" cy="2039257"/>
          </a:xfrm>
          <a:prstGeom prst="rect">
            <a:avLst/>
          </a:prstGeom>
          <a:solidFill>
            <a:srgbClr val="002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EB04FD9-6A59-4C4E-B0B6-829FC2BFF5E2}"/>
              </a:ext>
            </a:extLst>
          </p:cNvPr>
          <p:cNvSpPr>
            <a:spLocks noGrp="1"/>
          </p:cNvSpPr>
          <p:nvPr/>
        </p:nvSpPr>
        <p:spPr>
          <a:xfrm>
            <a:off x="2534196" y="2653987"/>
            <a:ext cx="9144000" cy="16045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ko-KR" altLang="en-US" sz="4400" dirty="0"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930456-8397-904B-F33A-7400DBC20BC9}"/>
              </a:ext>
            </a:extLst>
          </p:cNvPr>
          <p:cNvSpPr txBox="1"/>
          <p:nvPr/>
        </p:nvSpPr>
        <p:spPr>
          <a:xfrm>
            <a:off x="1258077" y="3198166"/>
            <a:ext cx="9675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트랜스포머</a:t>
            </a:r>
          </a:p>
        </p:txBody>
      </p:sp>
    </p:spTree>
    <p:extLst>
      <p:ext uri="{BB962C8B-B14F-4D97-AF65-F5344CB8AC3E}">
        <p14:creationId xmlns:p14="http://schemas.microsoft.com/office/powerpoint/2010/main" val="3661066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18446-7218-1218-7CF8-BF0D55295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0E4C6D-20CB-02DA-2329-711C58C31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/>
              <a:t>ViT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비전 트랜스포머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Sora</a:t>
            </a:r>
          </a:p>
          <a:p>
            <a:r>
              <a:rPr lang="en-US" altLang="ko-KR" dirty="0"/>
              <a:t>Published Feb 15</a:t>
            </a:r>
          </a:p>
          <a:p>
            <a:r>
              <a:rPr lang="en-US" altLang="ko-KR" dirty="0"/>
              <a:t>https://openai.com/sora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6BA73C7-7B02-F42E-3AB5-42E349F7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356" y="2463349"/>
            <a:ext cx="5092700" cy="286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4C8AE2-99AF-7B96-2A64-602202E884CE}"/>
              </a:ext>
            </a:extLst>
          </p:cNvPr>
          <p:cNvSpPr txBox="1"/>
          <p:nvPr/>
        </p:nvSpPr>
        <p:spPr>
          <a:xfrm>
            <a:off x="6424083" y="5411654"/>
            <a:ext cx="493324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0" i="0" dirty="0">
                <a:solidFill>
                  <a:srgbClr val="000000"/>
                </a:solidFill>
                <a:effectLst/>
                <a:latin typeface="NanumBarunGothic"/>
              </a:rPr>
              <a:t>'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anumBarunGothic"/>
              </a:rPr>
              <a:t>세련된 여성이 따뜻하게 빛나는 네온사인과 움직이는 도시 간판으로 가득한 도쿄 거리를 걷고 있습니다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anumBarunGothic"/>
              </a:rPr>
              <a:t>.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anumBarunGothic"/>
              </a:rPr>
              <a:t>그녀는 검은색 가죽 재킷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anumBarunGothic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anumBarunGothic"/>
              </a:rPr>
              <a:t>긴 빨간색 드레스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anumBarunGothic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anumBarunGothic"/>
              </a:rPr>
              <a:t>검은색 부츠를 착용하고 검은색 지갑을 들고 있습니다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anumBarunGothic"/>
              </a:rPr>
              <a:t>.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anumBarunGothic"/>
              </a:rPr>
              <a:t>선글라스와 빨간 립스틱을 착용하고 있습니다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anumBarunGothic"/>
              </a:rPr>
              <a:t>.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anumBarunGothic"/>
              </a:rPr>
              <a:t>그녀는 자신감 있고 자연스럽게 걷습니다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anumBarunGothic"/>
              </a:rPr>
              <a:t>.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anumBarunGothic"/>
              </a:rPr>
              <a:t>길은 축축하고 반사되어 화려한 조명이 거울 효과를 만들어 냅니다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anumBarunGothic"/>
              </a:rPr>
              <a:t>.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anumBarunGothic"/>
              </a:rPr>
              <a:t>많은 보행자가 걸어갑니다’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181116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4F22B-6922-BBF8-F0B0-92FBEAFBA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E752BD-ED27-4E29-258E-A832225C8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2947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RNN</a:t>
            </a:r>
          </a:p>
          <a:p>
            <a:r>
              <a:rPr lang="ko-KR" altLang="en-US" dirty="0"/>
              <a:t>트랜스포머 구조</a:t>
            </a:r>
            <a:endParaRPr lang="en-US" altLang="ko-KR" dirty="0"/>
          </a:p>
          <a:p>
            <a:r>
              <a:rPr lang="ko-KR" altLang="en-US" dirty="0"/>
              <a:t>발전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8414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2798D-B1C5-C0FA-55B0-5ABF1ED11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4C9E8-44DC-D903-2DF3-7B4809E50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“Attention Is All You Need”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2C0EB-F164-161C-0764-024FB603B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667" y="1744414"/>
            <a:ext cx="1090506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“</a:t>
            </a:r>
            <a:r>
              <a:rPr lang="ko-KR" altLang="en-US" sz="2400" dirty="0"/>
              <a:t>기존의 </a:t>
            </a:r>
            <a:r>
              <a:rPr lang="en-US" altLang="ko-KR" sz="2400" dirty="0"/>
              <a:t>seq2seq </a:t>
            </a:r>
            <a:r>
              <a:rPr lang="ko-KR" altLang="en-US" sz="2400" dirty="0"/>
              <a:t>구조의 인코더</a:t>
            </a:r>
            <a:r>
              <a:rPr lang="en-US" altLang="ko-KR" sz="2400" dirty="0"/>
              <a:t> – </a:t>
            </a:r>
            <a:r>
              <a:rPr lang="ko-KR" altLang="en-US" sz="2400" dirty="0" err="1"/>
              <a:t>디코더를</a:t>
            </a:r>
            <a:r>
              <a:rPr lang="ko-KR" altLang="en-US" sz="2400" dirty="0"/>
              <a:t> 따르면서도 </a:t>
            </a:r>
            <a:r>
              <a:rPr lang="en-US" altLang="ko-KR" sz="2400" dirty="0"/>
              <a:t>RNN</a:t>
            </a:r>
            <a:r>
              <a:rPr lang="ko-KR" altLang="en-US" sz="2400" dirty="0"/>
              <a:t>을 사용하지 않고 </a:t>
            </a:r>
            <a:r>
              <a:rPr lang="ko-KR" altLang="en-US" sz="2400" dirty="0" err="1"/>
              <a:t>어텐션으로만</a:t>
            </a:r>
            <a:r>
              <a:rPr lang="ko-KR" altLang="en-US" sz="2400" dirty="0"/>
              <a:t> 구현한다</a:t>
            </a:r>
            <a:r>
              <a:rPr lang="en-US" altLang="ko-KR" sz="2400" dirty="0"/>
              <a:t>.”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RNN</a:t>
            </a:r>
            <a:r>
              <a:rPr lang="ko-KR" altLang="en-US" sz="2400" dirty="0"/>
              <a:t>의 단점</a:t>
            </a:r>
            <a:endParaRPr lang="en-US" altLang="ko-KR" sz="2400" dirty="0"/>
          </a:p>
          <a:p>
            <a:r>
              <a:rPr lang="ko-KR" altLang="en-US" sz="2400" dirty="0"/>
              <a:t>토큰을 순차적으로 처리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-&gt;</a:t>
            </a:r>
            <a:r>
              <a:rPr lang="ko-KR" altLang="en-US" sz="2400" dirty="0"/>
              <a:t>병렬 연산이 어렵다</a:t>
            </a:r>
            <a:endParaRPr lang="en-US" altLang="ko-KR" sz="2400" dirty="0"/>
          </a:p>
          <a:p>
            <a:r>
              <a:rPr lang="ko-KR" altLang="en-US" sz="2400" dirty="0"/>
              <a:t>앞의 정보 소실</a:t>
            </a:r>
            <a:r>
              <a:rPr lang="en-US" altLang="ko-KR" sz="2400" dirty="0"/>
              <a:t>, </a:t>
            </a:r>
            <a:r>
              <a:rPr lang="ko-KR" altLang="en-US" sz="2400" dirty="0"/>
              <a:t>기울기 소실 문제</a:t>
            </a:r>
            <a:r>
              <a:rPr lang="en-US" altLang="ko-KR" sz="2400" dirty="0"/>
              <a:t> </a:t>
            </a:r>
          </a:p>
          <a:p>
            <a:pPr marL="0" indent="0">
              <a:buNone/>
            </a:pPr>
            <a:r>
              <a:rPr lang="en-US" altLang="ko-KR" sz="2400" dirty="0"/>
              <a:t>-&gt; </a:t>
            </a:r>
            <a:r>
              <a:rPr lang="ko-KR" altLang="en-US" sz="2400" dirty="0"/>
              <a:t>장기 의존성 학습 어려움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</p:txBody>
      </p:sp>
      <p:pic>
        <p:nvPicPr>
          <p:cNvPr id="1032" name="Picture 8" descr="Seq2seq Model (Sequence to Sequence Model)">
            <a:extLst>
              <a:ext uri="{FF2B5EF4-FFF2-40B4-BE49-F238E27FC236}">
                <a16:creationId xmlns:a16="http://schemas.microsoft.com/office/drawing/2014/main" id="{B21DC0B8-26D7-986B-6C30-2814FB786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91935"/>
            <a:ext cx="5528733" cy="28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851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70439-F17F-80AF-9F46-D8F07947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트랜스포머 구조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8AE62E8-48C0-D86D-B2D7-C2197D938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07288" y="508236"/>
            <a:ext cx="6582266" cy="584152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02DE7E-6C77-BEB5-D4F2-C5DB0B72A46E}"/>
              </a:ext>
            </a:extLst>
          </p:cNvPr>
          <p:cNvSpPr txBox="1"/>
          <p:nvPr/>
        </p:nvSpPr>
        <p:spPr>
          <a:xfrm>
            <a:off x="838200" y="2370667"/>
            <a:ext cx="536409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Positional Embedding </a:t>
            </a:r>
          </a:p>
          <a:p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Key, Query, Value</a:t>
            </a:r>
          </a:p>
          <a:p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Scale Dot – Product Attention</a:t>
            </a:r>
          </a:p>
          <a:p>
            <a:r>
              <a:rPr lang="en-US" altLang="ko-KR" sz="2800" dirty="0"/>
              <a:t>	-&gt; Multi Head Attention</a:t>
            </a:r>
          </a:p>
        </p:txBody>
      </p:sp>
    </p:spTree>
    <p:extLst>
      <p:ext uri="{BB962C8B-B14F-4D97-AF65-F5344CB8AC3E}">
        <p14:creationId xmlns:p14="http://schemas.microsoft.com/office/powerpoint/2010/main" val="197961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50D4A73-B2D4-20FF-2D43-373A3D777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199" y="1225953"/>
            <a:ext cx="7136254" cy="1325563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617A3A0B-EB7A-A249-DB93-7A9AF989F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트랜스 </a:t>
            </a:r>
            <a:r>
              <a:rPr lang="ko-KR" altLang="en-US" dirty="0" err="1"/>
              <a:t>포머</a:t>
            </a:r>
            <a:r>
              <a:rPr lang="ko-KR" altLang="en-US" dirty="0"/>
              <a:t> 구조 </a:t>
            </a:r>
            <a:r>
              <a:rPr lang="en-US" altLang="ko-KR" dirty="0"/>
              <a:t>- Attention </a:t>
            </a:r>
            <a:endParaRPr lang="ko-KR" altLang="en-US" dirty="0"/>
          </a:p>
        </p:txBody>
      </p:sp>
      <p:pic>
        <p:nvPicPr>
          <p:cNvPr id="9" name="내용 개체 틀 6">
            <a:extLst>
              <a:ext uri="{FF2B5EF4-FFF2-40B4-BE49-F238E27FC236}">
                <a16:creationId xmlns:a16="http://schemas.microsoft.com/office/drawing/2014/main" id="{FD90C885-B1AE-59BF-A4FF-B0C943EB9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78424" y="2365250"/>
            <a:ext cx="8007377" cy="4127625"/>
          </a:xfrm>
        </p:spPr>
      </p:pic>
    </p:spTree>
    <p:extLst>
      <p:ext uri="{BB962C8B-B14F-4D97-AF65-F5344CB8AC3E}">
        <p14:creationId xmlns:p14="http://schemas.microsoft.com/office/powerpoint/2010/main" val="3437475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3E8069A-0D1F-3426-D8AC-C8366AA46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13" y="1771650"/>
            <a:ext cx="10553161" cy="33147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ED8C3CC-1086-E456-E1CB-AED30436A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인코더 변화</a:t>
            </a:r>
          </a:p>
        </p:txBody>
      </p:sp>
    </p:spTree>
    <p:extLst>
      <p:ext uri="{BB962C8B-B14F-4D97-AF65-F5344CB8AC3E}">
        <p14:creationId xmlns:p14="http://schemas.microsoft.com/office/powerpoint/2010/main" val="4205190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BF418D2-FDC5-84D3-9CC8-D049E245E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0905" y="1140893"/>
            <a:ext cx="8810190" cy="4576214"/>
          </a:xfrm>
        </p:spPr>
      </p:pic>
    </p:spTree>
    <p:extLst>
      <p:ext uri="{BB962C8B-B14F-4D97-AF65-F5344CB8AC3E}">
        <p14:creationId xmlns:p14="http://schemas.microsoft.com/office/powerpoint/2010/main" val="4073212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9B79F-A5C7-7C9C-06CA-2F02D7A56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AF5FE824-6357-0C1E-890A-7DC711636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err="1"/>
              <a:t>디코더</a:t>
            </a:r>
            <a:r>
              <a:rPr lang="ko-KR" altLang="en-US" dirty="0"/>
              <a:t> 변화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FEC293-3CCE-68A6-3B81-32CA0A600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43" y="2113338"/>
            <a:ext cx="8755557" cy="358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42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73E34A6-4EC5-D468-27C9-B241E412B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510" y="890082"/>
            <a:ext cx="7672980" cy="507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1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3971</TotalTime>
  <Words>555</Words>
  <Application>Microsoft Office PowerPoint</Application>
  <PresentationFormat>와이드스크린</PresentationFormat>
  <Paragraphs>71</Paragraphs>
  <Slides>10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NanumBarunGothic</vt:lpstr>
      <vt:lpstr>맑은 고딕</vt:lpstr>
      <vt:lpstr>Arial</vt:lpstr>
      <vt:lpstr>Office 테마</vt:lpstr>
      <vt:lpstr>PowerPoint 프레젠테이션</vt:lpstr>
      <vt:lpstr>Contents</vt:lpstr>
      <vt:lpstr>“Attention Is All You Need”</vt:lpstr>
      <vt:lpstr>트랜스포머 구조</vt:lpstr>
      <vt:lpstr>트랜스 포머 구조 - Attention </vt:lpstr>
      <vt:lpstr>인코더 변화</vt:lpstr>
      <vt:lpstr>PowerPoint 프레젠테이션</vt:lpstr>
      <vt:lpstr>디코더 변화</vt:lpstr>
      <vt:lpstr>PowerPoint 프레젠테이션</vt:lpstr>
      <vt:lpstr>발전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수현 이</dc:creator>
  <cp:lastModifiedBy>수현 이</cp:lastModifiedBy>
  <cp:revision>42</cp:revision>
  <dcterms:created xsi:type="dcterms:W3CDTF">2024-01-20T13:16:05Z</dcterms:created>
  <dcterms:modified xsi:type="dcterms:W3CDTF">2024-02-26T07:00:24Z</dcterms:modified>
</cp:coreProperties>
</file>